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827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6246376" y="608766"/>
            <a:ext cx="7624048" cy="30399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985"/>
              </a:lnSpc>
              <a:buNone/>
            </a:pPr>
            <a:r>
              <a:rPr lang="en-US" sz="4788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Machine Learning-Based Analysis of Cryptocurrency Market Financial Risk Management</a:t>
            </a:r>
            <a:endParaRPr lang="en-US" sz="4788" dirty="0"/>
          </a:p>
        </p:txBody>
      </p:sp>
      <p:sp>
        <p:nvSpPr>
          <p:cNvPr id="5" name="Text 3"/>
          <p:cNvSpPr/>
          <p:nvPr/>
        </p:nvSpPr>
        <p:spPr>
          <a:xfrm>
            <a:off x="6246376" y="4444246"/>
            <a:ext cx="7624048" cy="9726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3"/>
              </a:lnSpc>
              <a:buNone/>
            </a:pPr>
            <a:r>
              <a:rPr lang="en-US" sz="1596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Cryptocurrency poses various risks to financial auditors, particularly in terms of money laundering. This study applies Hierarchical Risk Parity and unsupervised machine learning to analyze the risks associated with cryptocurrencies.</a:t>
            </a:r>
            <a:endParaRPr lang="en-US" sz="1596" dirty="0"/>
          </a:p>
        </p:txBody>
      </p:sp>
      <p:sp>
        <p:nvSpPr>
          <p:cNvPr id="6" name="Shape 4"/>
          <p:cNvSpPr/>
          <p:nvPr/>
        </p:nvSpPr>
        <p:spPr>
          <a:xfrm>
            <a:off x="6246376" y="6427232"/>
            <a:ext cx="7624048" cy="932140"/>
          </a:xfrm>
          <a:prstGeom prst="roundRect">
            <a:avLst>
              <a:gd name="adj" fmla="val 6523"/>
            </a:avLst>
          </a:prstGeom>
          <a:solidFill>
            <a:srgbClr val="5E208E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6679" y="6764476"/>
            <a:ext cx="253246" cy="202644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 flipH="1">
            <a:off x="7044214" y="6780491"/>
            <a:ext cx="170378" cy="22717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208877" y="6642913"/>
            <a:ext cx="6458903" cy="324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3"/>
              </a:lnSpc>
              <a:buNone/>
            </a:pPr>
            <a:r>
              <a:rPr lang="en-US" sz="1596" b="1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Kaushik Roy</a:t>
            </a:r>
            <a:endParaRPr lang="en-US" sz="1596" dirty="0"/>
          </a:p>
        </p:txBody>
      </p:sp>
      <p:sp>
        <p:nvSpPr>
          <p:cNvPr id="10" name="Text 6"/>
          <p:cNvSpPr/>
          <p:nvPr/>
        </p:nvSpPr>
        <p:spPr>
          <a:xfrm>
            <a:off x="6246376" y="6805017"/>
            <a:ext cx="7624048" cy="324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3"/>
              </a:lnSpc>
              <a:buNone/>
            </a:pPr>
            <a:endParaRPr lang="en-US" sz="1596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2" name="Presentation 1 Introduction">
            <a:hlinkClick r:id="" action="ppaction://media"/>
            <a:extLst>
              <a:ext uri="{FF2B5EF4-FFF2-40B4-BE49-F238E27FC236}">
                <a16:creationId xmlns:a16="http://schemas.microsoft.com/office/drawing/2014/main" id="{932997D4-46B6-2622-A227-14B77C5C65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64316" y="7683070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9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517940"/>
            <a:ext cx="8458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 and Future Research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71916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2204085" y="476083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4795480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Applying RL and HRP for Cryptocurrency Risk Management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5712023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successfully applied RL and Hierarchical Risk Parity for cryptocurrency risk management, obtaining accurate information and high performance evaluation results.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471916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7592378" y="4760833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4795480"/>
            <a:ext cx="4389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Extending the Proposed Technique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5364837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Future research will focus on extending the proposed technique to more assets and different asset classes, optimizing risk management performance.</a:t>
            </a:r>
            <a:endParaRPr lang="en-US" sz="17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14" name="Presentation 1 Conclusion">
            <a:hlinkClick r:id="" action="ppaction://media"/>
            <a:extLst>
              <a:ext uri="{FF2B5EF4-FFF2-40B4-BE49-F238E27FC236}">
                <a16:creationId xmlns:a16="http://schemas.microsoft.com/office/drawing/2014/main" id="{55C582ED-6898-6FA8-9F19-486BF8B6CB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528" y="7742237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5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4490799" y="88153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Hierarchical Risk Parity for Effective Risk Management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4490799" y="2603540"/>
            <a:ext cx="4542115" cy="2790111"/>
          </a:xfrm>
          <a:prstGeom prst="roundRect">
            <a:avLst>
              <a:gd name="adj" fmla="val 2389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4712970" y="2825710"/>
            <a:ext cx="390906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Complex Financial Markets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📈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4712970" y="3402687"/>
            <a:ext cx="409777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Financial markets require hierarchical modeling for effective risk management.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9255085" y="2603540"/>
            <a:ext cx="4542115" cy="2790111"/>
          </a:xfrm>
          <a:prstGeom prst="roundRect">
            <a:avLst>
              <a:gd name="adj" fmla="val 2389"/>
            </a:avLst>
          </a:prstGeom>
          <a:solidFill>
            <a:srgbClr val="312140"/>
          </a:solidFill>
          <a:ln/>
        </p:spPr>
      </p:sp>
      <p:sp>
        <p:nvSpPr>
          <p:cNvPr id="9" name="Text 7"/>
          <p:cNvSpPr/>
          <p:nvPr/>
        </p:nvSpPr>
        <p:spPr>
          <a:xfrm>
            <a:off x="9477256" y="2825710"/>
            <a:ext cx="4097774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Cryptocurrency Market Volatility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💥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77256" y="3749873"/>
            <a:ext cx="409777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cryptocurrency market operates in a volatile environment with its numerous types of cryptocurrencies and massive trading volume.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4490799" y="5615821"/>
            <a:ext cx="9306401" cy="1732121"/>
          </a:xfrm>
          <a:prstGeom prst="roundRect">
            <a:avLst>
              <a:gd name="adj" fmla="val 3848"/>
            </a:avLst>
          </a:prstGeom>
          <a:solidFill>
            <a:srgbClr val="312140"/>
          </a:solidFill>
          <a:ln/>
        </p:spPr>
      </p:sp>
      <p:sp>
        <p:nvSpPr>
          <p:cNvPr id="12" name="Text 10"/>
          <p:cNvSpPr/>
          <p:nvPr/>
        </p:nvSpPr>
        <p:spPr>
          <a:xfrm>
            <a:off x="4712970" y="5837992"/>
            <a:ext cx="308610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HRP Success Stories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⭐</a:t>
            </a: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️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4712970" y="6414968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HRP has achieved good results in tail risk management for multi-asset and individual stock portfolios.</a:t>
            </a:r>
            <a:endParaRPr lang="en-US" sz="17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pic>
        <p:nvPicPr>
          <p:cNvPr id="15" name="Presentation 1 silde 1">
            <a:hlinkClick r:id="" action="ppaction://media"/>
            <a:extLst>
              <a:ext uri="{FF2B5EF4-FFF2-40B4-BE49-F238E27FC236}">
                <a16:creationId xmlns:a16="http://schemas.microsoft.com/office/drawing/2014/main" id="{C6E3E39F-05EC-A4A9-E219-925F3637BD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5831" y="7646259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4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1775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Risks of Money Laundering in the Cryptocurrency System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260163" y="4080629"/>
            <a:ext cx="3086100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Anonymity Exploited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🕵️‍♂️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260163" y="4657606"/>
            <a:ext cx="482905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Cryptocurrencies have become a common tool for tax evasion, money laundering, and terrorism due to their anonymity.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1181" y="4080629"/>
            <a:ext cx="4829056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Ineffective Identity Verification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🔒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41181" y="5004792"/>
            <a:ext cx="482905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Financial institutions struggle to combat money laundering due to the lack of identity verification.</a:t>
            </a:r>
            <a:endParaRPr lang="en-US" sz="1750" dirty="0"/>
          </a:p>
        </p:txBody>
      </p:sp>
      <p:pic>
        <p:nvPicPr>
          <p:cNvPr id="9" name="Presentation 1 Slide 2">
            <a:hlinkClick r:id="" action="ppaction://media"/>
            <a:extLst>
              <a:ext uri="{FF2B5EF4-FFF2-40B4-BE49-F238E27FC236}">
                <a16:creationId xmlns:a16="http://schemas.microsoft.com/office/drawing/2014/main" id="{2F2DA91B-9A41-1BFC-601A-4CD718E1D1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1892" y="7538683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364938"/>
            <a:ext cx="8458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Acts and Financial Regulations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260163" y="3733443"/>
            <a:ext cx="4829056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Adjustments by Financial Institutions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💼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260163" y="4657606"/>
            <a:ext cx="482905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Financial institutions have implemented measures to identify and prevent money laundering.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1181" y="3733443"/>
            <a:ext cx="4829056" cy="701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Challenges in Regulatory Oversight </a:t>
            </a:r>
            <a:r>
              <a:rPr lang="en-US" sz="2187" b="1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📜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41181" y="4657606"/>
            <a:ext cx="482905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lack of regulatory oversight has led to increased money laundering in the cryptocurrency system.</a:t>
            </a:r>
            <a:endParaRPr lang="en-US" sz="1750" dirty="0"/>
          </a:p>
        </p:txBody>
      </p:sp>
      <p:pic>
        <p:nvPicPr>
          <p:cNvPr id="9" name="Presentation 1 Silde 3">
            <a:hlinkClick r:id="" action="ppaction://media"/>
            <a:extLst>
              <a:ext uri="{FF2B5EF4-FFF2-40B4-BE49-F238E27FC236}">
                <a16:creationId xmlns:a16="http://schemas.microsoft.com/office/drawing/2014/main" id="{243FB779-D871-4F60-B342-8A13752EBD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7346" y="761398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67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1263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Methodology: Hierarchical Risk Parity and Reinforcement Learning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56804"/>
            <a:ext cx="40233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Hierarchical Risk Parity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595455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Hierarchical Risk Parity (HRP) is applied to analyze the risks associated with cryptocurrencies and their impact on financial statements.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56804"/>
            <a:ext cx="36880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Reinforcement Learning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7593806" y="4595455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Reinforcement Learning (RL) is used for risk identification, evaluation, and prioritization in our risk management system.</a:t>
            </a:r>
            <a:endParaRPr lang="en-US" sz="1750" dirty="0"/>
          </a:p>
        </p:txBody>
      </p:sp>
      <p:pic>
        <p:nvPicPr>
          <p:cNvPr id="10" name="Presentation Slide 4">
            <a:hlinkClick r:id="" action="ppaction://media"/>
            <a:extLst>
              <a:ext uri="{FF2B5EF4-FFF2-40B4-BE49-F238E27FC236}">
                <a16:creationId xmlns:a16="http://schemas.microsoft.com/office/drawing/2014/main" id="{A80673BE-107D-F67C-7114-43EE8BF804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00" y="7729469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484596"/>
            <a:ext cx="8740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Collection and Preparation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68581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8" name="Text 5"/>
          <p:cNvSpPr/>
          <p:nvPr/>
        </p:nvSpPr>
        <p:spPr>
          <a:xfrm>
            <a:off x="2204085" y="372749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762137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Comprehensive Cryptocurrency Dataset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678680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They collected daily cryptocurrency prices from 2017 to 2020 from the coinmarketcap website.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68581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2" name="Text 9"/>
          <p:cNvSpPr/>
          <p:nvPr/>
        </p:nvSpPr>
        <p:spPr>
          <a:xfrm>
            <a:off x="7592378" y="3727490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762137"/>
            <a:ext cx="2743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Filling Missing Data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331494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Any missing data points were filled in with reliable forwarded observations.</a:t>
            </a:r>
            <a:endParaRPr lang="en-US" sz="1750" dirty="0"/>
          </a:p>
        </p:txBody>
      </p:sp>
      <p:pic>
        <p:nvPicPr>
          <p:cNvPr id="16" name="Presentation 1 Slide 5">
            <a:hlinkClick r:id="" action="ppaction://media"/>
            <a:extLst>
              <a:ext uri="{FF2B5EF4-FFF2-40B4-BE49-F238E27FC236}">
                <a16:creationId xmlns:a16="http://schemas.microsoft.com/office/drawing/2014/main" id="{D263A2CD-5D1A-0577-0E92-F73F65E96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1892" y="761398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0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2129195"/>
            <a:ext cx="8740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Results Analysis and Discussion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333041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999292" y="337208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3406735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Comparing Risk-Based Asset Allocation Strategies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1555313" y="4323278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Authors compared traditional strategies like Inverse Volatility (IV), Minimum Variance (MV), and Maximum Diversification (MD) with the High-Performance Ratio (HPR) approach.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597485" y="3330416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5763578" y="337208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6319599" y="34067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HPR Outperforms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6319599" y="3976092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HPR portfolio provided the best risk-return trade-off compared to other strategies.</a:t>
            </a:r>
            <a:endParaRPr lang="en-US" sz="17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pic>
        <p:nvPicPr>
          <p:cNvPr id="16" name="Presentation 1 silde 6">
            <a:hlinkClick r:id="" action="ppaction://media"/>
            <a:extLst>
              <a:ext uri="{FF2B5EF4-FFF2-40B4-BE49-F238E27FC236}">
                <a16:creationId xmlns:a16="http://schemas.microsoft.com/office/drawing/2014/main" id="{CEBDAB71-1516-F3F8-CFC4-CDF4AE7177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5836" y="761398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4490799" y="2302788"/>
            <a:ext cx="7612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Risk Management Implication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4490799" y="350400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4656892" y="354568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5212913" y="3580328"/>
            <a:ext cx="31546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Evaluating Risk Metrics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212913" y="4149685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assessed various risk metrics, such as Regret (RE), Semi-Variance (SV), Expected Shortfall (ES), and Value-at-Risk (VaR), for different portfolios.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255085" y="350400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9421178" y="354568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9977199" y="3580328"/>
            <a:ext cx="37033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Benefits of Diversification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9977199" y="414968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risk-minimizing portfolio achieved better risk reduction, and including Ether further improved diversification benefits.</a:t>
            </a:r>
            <a:endParaRPr lang="en-US" sz="17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pic>
        <p:nvPicPr>
          <p:cNvPr id="15" name="Presentation 1 Slide 7">
            <a:hlinkClick r:id="" action="ppaction://media"/>
            <a:extLst>
              <a:ext uri="{FF2B5EF4-FFF2-40B4-BE49-F238E27FC236}">
                <a16:creationId xmlns:a16="http://schemas.microsoft.com/office/drawing/2014/main" id="{17E3210D-A322-85A6-6A76-1CB8821B31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546" y="7742237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3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91214" y="3356253"/>
            <a:ext cx="10447973" cy="13746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12"/>
              </a:lnSpc>
              <a:buNone/>
            </a:pPr>
            <a:r>
              <a:rPr lang="en-US" sz="433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Performance Evaluation of the Proposed Risk Management</a:t>
            </a:r>
            <a:endParaRPr lang="en-US" sz="4330" dirty="0"/>
          </a:p>
        </p:txBody>
      </p:sp>
      <p:sp>
        <p:nvSpPr>
          <p:cNvPr id="5" name="Shape 3"/>
          <p:cNvSpPr/>
          <p:nvPr/>
        </p:nvSpPr>
        <p:spPr>
          <a:xfrm>
            <a:off x="2091214" y="5232678"/>
            <a:ext cx="494824" cy="494824"/>
          </a:xfrm>
          <a:prstGeom prst="roundRect">
            <a:avLst>
              <a:gd name="adj" fmla="val 13336"/>
            </a:avLst>
          </a:prstGeom>
          <a:solidFill>
            <a:srgbClr val="312140"/>
          </a:solidFill>
          <a:ln/>
        </p:spPr>
      </p:sp>
      <p:sp>
        <p:nvSpPr>
          <p:cNvPr id="6" name="Text 4"/>
          <p:cNvSpPr/>
          <p:nvPr/>
        </p:nvSpPr>
        <p:spPr>
          <a:xfrm>
            <a:off x="2254806" y="5273873"/>
            <a:ext cx="167640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7"/>
              </a:lnSpc>
              <a:buNone/>
            </a:pPr>
            <a:r>
              <a:rPr lang="en-US" sz="2598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598" dirty="0"/>
          </a:p>
        </p:txBody>
      </p:sp>
      <p:sp>
        <p:nvSpPr>
          <p:cNvPr id="7" name="Text 5"/>
          <p:cNvSpPr/>
          <p:nvPr/>
        </p:nvSpPr>
        <p:spPr>
          <a:xfrm>
            <a:off x="2805946" y="5308283"/>
            <a:ext cx="4399359" cy="6872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6"/>
              </a:lnSpc>
              <a:buNone/>
            </a:pPr>
            <a:r>
              <a:rPr lang="en-US" sz="216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Comparing with Existing Research Works</a:t>
            </a:r>
            <a:endParaRPr lang="en-US" sz="2165" dirty="0"/>
          </a:p>
        </p:txBody>
      </p:sp>
      <p:sp>
        <p:nvSpPr>
          <p:cNvPr id="8" name="Text 6"/>
          <p:cNvSpPr/>
          <p:nvPr/>
        </p:nvSpPr>
        <p:spPr>
          <a:xfrm>
            <a:off x="2805946" y="6215420"/>
            <a:ext cx="4399359" cy="1407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1"/>
              </a:lnSpc>
              <a:buNone/>
            </a:pPr>
            <a:r>
              <a:rPr lang="en-US" sz="1732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Our proposed RL algorithm outperformed other machine learning techniques for risk management in the cryptocurrency network.</a:t>
            </a:r>
            <a:endParaRPr lang="en-US" sz="1732" dirty="0"/>
          </a:p>
        </p:txBody>
      </p:sp>
      <p:sp>
        <p:nvSpPr>
          <p:cNvPr id="9" name="Shape 7"/>
          <p:cNvSpPr/>
          <p:nvPr/>
        </p:nvSpPr>
        <p:spPr>
          <a:xfrm>
            <a:off x="7425214" y="5232678"/>
            <a:ext cx="494824" cy="494824"/>
          </a:xfrm>
          <a:prstGeom prst="roundRect">
            <a:avLst>
              <a:gd name="adj" fmla="val 13336"/>
            </a:avLst>
          </a:prstGeom>
          <a:solidFill>
            <a:srgbClr val="312140"/>
          </a:solidFill>
          <a:ln/>
        </p:spPr>
      </p:sp>
      <p:sp>
        <p:nvSpPr>
          <p:cNvPr id="10" name="Text 8"/>
          <p:cNvSpPr/>
          <p:nvPr/>
        </p:nvSpPr>
        <p:spPr>
          <a:xfrm>
            <a:off x="7588806" y="5273873"/>
            <a:ext cx="167640" cy="4123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7"/>
              </a:lnSpc>
              <a:buNone/>
            </a:pPr>
            <a:r>
              <a:rPr lang="en-US" sz="2598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598" dirty="0"/>
          </a:p>
        </p:txBody>
      </p:sp>
      <p:sp>
        <p:nvSpPr>
          <p:cNvPr id="11" name="Text 9"/>
          <p:cNvSpPr/>
          <p:nvPr/>
        </p:nvSpPr>
        <p:spPr>
          <a:xfrm>
            <a:off x="8139946" y="5308283"/>
            <a:ext cx="3291840" cy="3436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6"/>
              </a:lnSpc>
              <a:buNone/>
            </a:pPr>
            <a:r>
              <a:rPr lang="en-US" sz="216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Stability and Risk Index</a:t>
            </a:r>
            <a:endParaRPr lang="en-US" sz="2165" dirty="0"/>
          </a:p>
        </p:txBody>
      </p:sp>
      <p:sp>
        <p:nvSpPr>
          <p:cNvPr id="12" name="Text 10"/>
          <p:cNvSpPr/>
          <p:nvPr/>
        </p:nvSpPr>
        <p:spPr>
          <a:xfrm>
            <a:off x="8139946" y="5871805"/>
            <a:ext cx="4399359" cy="10554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1"/>
              </a:lnSpc>
              <a:buNone/>
            </a:pPr>
            <a:r>
              <a:rPr lang="en-US" sz="1732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stability of our system was significantly higher compared to baseline strategies, even in the volatile cryptocurrency market.</a:t>
            </a:r>
            <a:endParaRPr lang="en-US" sz="1732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749391"/>
          </a:xfrm>
          <a:prstGeom prst="rect">
            <a:avLst/>
          </a:prstGeom>
        </p:spPr>
      </p:pic>
      <p:pic>
        <p:nvPicPr>
          <p:cNvPr id="14" name="Presentation 1 Slide 8">
            <a:hlinkClick r:id="" action="ppaction://media"/>
            <a:extLst>
              <a:ext uri="{FF2B5EF4-FFF2-40B4-BE49-F238E27FC236}">
                <a16:creationId xmlns:a16="http://schemas.microsoft.com/office/drawing/2014/main" id="{C8372249-A222-8FE2-B567-A4ABCDA693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0377" y="7622739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2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536</Words>
  <Application>Microsoft Office PowerPoint</Application>
  <PresentationFormat>Custom</PresentationFormat>
  <Paragraphs>70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Kaushik Roy</cp:lastModifiedBy>
  <cp:revision>3</cp:revision>
  <dcterms:created xsi:type="dcterms:W3CDTF">2023-11-22T11:10:12Z</dcterms:created>
  <dcterms:modified xsi:type="dcterms:W3CDTF">2023-11-24T09:40:10Z</dcterms:modified>
</cp:coreProperties>
</file>